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91" r:id="rId3"/>
    <p:sldId id="292" r:id="rId4"/>
    <p:sldId id="293" r:id="rId5"/>
    <p:sldId id="294" r:id="rId6"/>
    <p:sldId id="295" r:id="rId7"/>
    <p:sldId id="258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057A4E1-530C-4A48-A5FD-67D799F1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6"/>
            <a:ext cx="5363817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9438398-83C4-449F-97D4-9135DF7AA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7FD24-F40E-4406-8DB2-1EE2A4B85524}" type="slidenum">
              <a:rPr lang="en-US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2183" y="4561226"/>
            <a:ext cx="5850835" cy="4320213"/>
          </a:xfrm>
          <a:noFill/>
          <a:ln/>
        </p:spPr>
        <p:txBody>
          <a:bodyPr/>
          <a:lstStyle/>
          <a:p>
            <a:pPr eaLnBrk="1" hangingPunct="1"/>
            <a:endParaRPr lang="ko-KR" altLang="en-US" smtClean="0">
              <a:latin typeface="Times New Roman" charset="0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4A93BF-D04E-48B0-9B65-9DFCD74E250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4A93BF-D04E-48B0-9B65-9DFCD74E250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PT1"/>
          <p:cNvPicPr>
            <a:picLocks noChangeAspect="1" noChangeArrowheads="1"/>
          </p:cNvPicPr>
          <p:nvPr/>
        </p:nvPicPr>
        <p:blipFill>
          <a:blip r:embed="rId2" cstate="print"/>
          <a:srcRect l="198" t="14601" r="2623" b="70848"/>
          <a:stretch>
            <a:fillRect/>
          </a:stretch>
        </p:blipFill>
        <p:spPr bwMode="auto">
          <a:xfrm>
            <a:off x="0" y="0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206375" y="4659313"/>
            <a:ext cx="8667750" cy="0"/>
          </a:xfrm>
          <a:prstGeom prst="line">
            <a:avLst/>
          </a:prstGeom>
          <a:noFill/>
          <a:ln w="28575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6" name="Freeform 14"/>
          <p:cNvSpPr>
            <a:spLocks/>
          </p:cNvSpPr>
          <p:nvPr/>
        </p:nvSpPr>
        <p:spPr bwMode="auto">
          <a:xfrm>
            <a:off x="8121650" y="2182813"/>
            <a:ext cx="1022350" cy="3500437"/>
          </a:xfrm>
          <a:custGeom>
            <a:avLst/>
            <a:gdLst/>
            <a:ahLst/>
            <a:cxnLst>
              <a:cxn ang="0">
                <a:pos x="661" y="0"/>
              </a:cxn>
              <a:cxn ang="0">
                <a:pos x="0" y="2032"/>
              </a:cxn>
              <a:cxn ang="0">
                <a:pos x="661" y="2245"/>
              </a:cxn>
            </a:cxnLst>
            <a:rect l="0" t="0" r="r" b="b"/>
            <a:pathLst>
              <a:path w="661" h="2245">
                <a:moveTo>
                  <a:pt x="661" y="0"/>
                </a:moveTo>
                <a:lnTo>
                  <a:pt x="0" y="2032"/>
                </a:lnTo>
                <a:lnTo>
                  <a:pt x="661" y="2245"/>
                </a:lnTo>
              </a:path>
            </a:pathLst>
          </a:custGeom>
          <a:solidFill>
            <a:srgbClr val="0083CD"/>
          </a:solidFill>
          <a:ln w="28575" cmpd="sng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pic>
        <p:nvPicPr>
          <p:cNvPr id="7" name="Picture 16" descr="C:\Documents and Settings\lindsamr\My Documents\My Documents 2007\Doosan PP\DPP_logo_11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103938"/>
            <a:ext cx="21336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66788" y="3313113"/>
            <a:ext cx="7366000" cy="365125"/>
          </a:xfrm>
        </p:spPr>
        <p:txBody>
          <a:bodyPr lIns="0" tIns="0" rIns="0" bIns="0" anchor="t">
            <a:spAutoFit/>
          </a:bodyPr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968375" y="3819525"/>
            <a:ext cx="6934200" cy="304800"/>
          </a:xfrm>
          <a:ln algn="ctr"/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>
                <a:solidFill>
                  <a:srgbClr val="000099"/>
                </a:solidFill>
              </a:defRPr>
            </a:lvl1pPr>
          </a:lstStyle>
          <a:p>
            <a:r>
              <a:rPr lang="en-US" altLang="ko-KR" smtClean="0"/>
              <a:t>Click to edit Master subtitle style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4800"/>
            <a:ext cx="20002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848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3924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066800"/>
            <a:ext cx="3924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77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001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533400" y="762000"/>
            <a:ext cx="8610600" cy="0"/>
          </a:xfrm>
          <a:prstGeom prst="line">
            <a:avLst/>
          </a:prstGeom>
          <a:noFill/>
          <a:ln w="19050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grpSp>
        <p:nvGrpSpPr>
          <p:cNvPr id="1029" name="Group 10"/>
          <p:cNvGrpSpPr>
            <a:grpSpLocks/>
          </p:cNvGrpSpPr>
          <p:nvPr/>
        </p:nvGrpSpPr>
        <p:grpSpPr bwMode="auto">
          <a:xfrm>
            <a:off x="8815388" y="7938"/>
            <a:ext cx="328612" cy="1109662"/>
            <a:chOff x="6033" y="5"/>
            <a:chExt cx="207" cy="699"/>
          </a:xfrm>
        </p:grpSpPr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6033" y="5"/>
              <a:ext cx="207" cy="699"/>
            </a:xfrm>
            <a:custGeom>
              <a:avLst/>
              <a:gdLst/>
              <a:ahLst/>
              <a:cxnLst>
                <a:cxn ang="0">
                  <a:pos x="661" y="0"/>
                </a:cxn>
                <a:cxn ang="0">
                  <a:pos x="0" y="2032"/>
                </a:cxn>
                <a:cxn ang="0">
                  <a:pos x="661" y="2245"/>
                </a:cxn>
              </a:cxnLst>
              <a:rect l="0" t="0" r="r" b="b"/>
              <a:pathLst>
                <a:path w="661" h="2245">
                  <a:moveTo>
                    <a:pt x="661" y="0"/>
                  </a:moveTo>
                  <a:lnTo>
                    <a:pt x="0" y="2032"/>
                  </a:lnTo>
                  <a:lnTo>
                    <a:pt x="661" y="2245"/>
                  </a:lnTo>
                </a:path>
              </a:pathLst>
            </a:custGeom>
            <a:solidFill>
              <a:srgbClr val="0083CD"/>
            </a:solidFill>
            <a:ln w="28575" cmpd="sng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6048" y="43"/>
              <a:ext cx="192" cy="651"/>
            </a:xfrm>
            <a:custGeom>
              <a:avLst/>
              <a:gdLst/>
              <a:ahLst/>
              <a:cxnLst>
                <a:cxn ang="0">
                  <a:pos x="661" y="0"/>
                </a:cxn>
                <a:cxn ang="0">
                  <a:pos x="0" y="2032"/>
                </a:cxn>
                <a:cxn ang="0">
                  <a:pos x="661" y="2245"/>
                </a:cxn>
              </a:cxnLst>
              <a:rect l="0" t="0" r="r" b="b"/>
              <a:pathLst>
                <a:path w="661" h="2245">
                  <a:moveTo>
                    <a:pt x="661" y="0"/>
                  </a:moveTo>
                  <a:lnTo>
                    <a:pt x="0" y="2032"/>
                  </a:lnTo>
                  <a:lnTo>
                    <a:pt x="661" y="2245"/>
                  </a:lnTo>
                </a:path>
              </a:pathLst>
            </a:custGeom>
            <a:solidFill>
              <a:srgbClr val="0083CD"/>
            </a:solidFill>
            <a:ln w="28575" cmpd="sng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6629400" y="6400800"/>
            <a:ext cx="1905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800">
                <a:latin typeface="Arial" charset="0"/>
              </a:rPr>
              <a:t>Company Confidential</a:t>
            </a:r>
          </a:p>
        </p:txBody>
      </p:sp>
      <p:pic>
        <p:nvPicPr>
          <p:cNvPr id="1031" name="Picture 14" descr="C:\Documents and Settings\lindsamr\My Documents\My Documents 2007\Doosan PP\DPP_logo_1113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4325" y="6176963"/>
            <a:ext cx="19050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oleObject" Target="../embeddings/oleObject1.bin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2.xml"/><Relationship Id="rId2" Type="http://schemas.openxmlformats.org/officeDocument/2006/relationships/tags" Target="../tags/tag2.xml"/><Relationship Id="rId16" Type="http://schemas.openxmlformats.org/officeDocument/2006/relationships/image" Target="../media/image6.jpeg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image" Target="../media/image5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12.xml"/><Relationship Id="rId7" Type="http://schemas.openxmlformats.org/officeDocument/2006/relationships/slideLayout" Target="../slideLayouts/slideLayout4.xml"/><Relationship Id="rId2" Type="http://schemas.openxmlformats.org/officeDocument/2006/relationships/tags" Target="../tags/tag11.xml"/><Relationship Id="rId1" Type="http://schemas.openxmlformats.org/officeDocument/2006/relationships/vmlDrawing" Target="../drawings/vmlDrawing2.vml"/><Relationship Id="rId6" Type="http://schemas.openxmlformats.org/officeDocument/2006/relationships/tags" Target="../tags/tag15.xml"/><Relationship Id="rId11" Type="http://schemas.openxmlformats.org/officeDocument/2006/relationships/image" Target="../media/image8.jpeg"/><Relationship Id="rId5" Type="http://schemas.openxmlformats.org/officeDocument/2006/relationships/tags" Target="../tags/tag14.xml"/><Relationship Id="rId10" Type="http://schemas.openxmlformats.org/officeDocument/2006/relationships/image" Target="../media/image7.png"/><Relationship Id="rId4" Type="http://schemas.openxmlformats.org/officeDocument/2006/relationships/tags" Target="../tags/tag13.xml"/><Relationship Id="rId9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oleObject" Target="../embeddings/oleObject3.bin"/><Relationship Id="rId18" Type="http://schemas.openxmlformats.org/officeDocument/2006/relationships/image" Target="../media/image12.jpe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11.jpeg"/><Relationship Id="rId2" Type="http://schemas.openxmlformats.org/officeDocument/2006/relationships/tags" Target="../tags/tag16.xml"/><Relationship Id="rId16" Type="http://schemas.openxmlformats.org/officeDocument/2006/relationships/image" Target="../media/image10.jpeg"/><Relationship Id="rId1" Type="http://schemas.openxmlformats.org/officeDocument/2006/relationships/vmlDrawing" Target="../drawings/vmlDrawing3.v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image" Target="../media/image9.jpeg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819525"/>
            <a:ext cx="6784975" cy="307777"/>
          </a:xfrm>
          <a:ln/>
        </p:spPr>
        <p:txBody>
          <a:bodyPr/>
          <a:lstStyle/>
          <a:p>
            <a:pPr eaLnBrk="1" hangingPunct="1"/>
            <a:r>
              <a:rPr lang="en-US" altLang="ko-KR" dirty="0" smtClean="0">
                <a:ea typeface="굴림" pitchFamily="50" charset="-127"/>
              </a:rPr>
              <a:t>BL2000 BALLOON LIGHT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93763" y="3336925"/>
            <a:ext cx="6799262" cy="365125"/>
          </a:xfrm>
          <a:noFill/>
        </p:spPr>
        <p:txBody>
          <a:bodyPr/>
          <a:lstStyle/>
          <a:p>
            <a:pPr eaLnBrk="1" hangingPunct="1"/>
            <a:r>
              <a:rPr lang="en-US" altLang="ko-KR" smtClean="0">
                <a:ea typeface="굴림" pitchFamily="50" charset="-127"/>
              </a:rPr>
              <a:t>Doosan Infracore - Portable Power</a:t>
            </a:r>
          </a:p>
        </p:txBody>
      </p:sp>
      <p:sp>
        <p:nvSpPr>
          <p:cNvPr id="3076" name="McK Confidential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93763" y="2268538"/>
            <a:ext cx="1371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altLang="ko-KR" sz="1400">
                <a:solidFill>
                  <a:srgbClr val="103991"/>
                </a:solidFill>
                <a:latin typeface="Arial" charset="0"/>
                <a:ea typeface="윤고딕130" pitchFamily="18" charset="-127"/>
              </a:rPr>
              <a:t>CONFIDENTIAL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968375" y="5461000"/>
            <a:ext cx="28352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ko-KR" sz="1400" dirty="0" smtClean="0">
                <a:solidFill>
                  <a:srgbClr val="0083CD"/>
                </a:solidFill>
                <a:latin typeface="Arial" charset="0"/>
                <a:ea typeface="윤고딕130" pitchFamily="18" charset="-127"/>
              </a:rPr>
              <a:t>FALL 2009</a:t>
            </a:r>
            <a:endParaRPr lang="en-US" altLang="ko-KR" sz="1400" dirty="0">
              <a:solidFill>
                <a:srgbClr val="0083CD"/>
              </a:solidFill>
              <a:latin typeface="Arial" charset="0"/>
              <a:ea typeface="윤고딕130" pitchFamily="18" charset="-127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0482" name="think-cell Slide" r:id="rId13" imgW="0" imgH="0" progId="TCLayout.ActiveDocument.1">
              <p:embed/>
            </p:oleObj>
          </a:graphicData>
        </a:graphic>
      </p:graphicFrame>
      <p:pic>
        <p:nvPicPr>
          <p:cNvPr id="14" name="Picture 13" descr="truck mounted balloon light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7561" r="32683" b="12195"/>
          <a:stretch>
            <a:fillRect/>
          </a:stretch>
        </p:blipFill>
        <p:spPr>
          <a:xfrm>
            <a:off x="838200" y="2438400"/>
            <a:ext cx="2555875" cy="2667000"/>
          </a:xfrm>
          <a:prstGeom prst="rect">
            <a:avLst/>
          </a:prstGeom>
        </p:spPr>
      </p:pic>
      <p:sp>
        <p:nvSpPr>
          <p:cNvPr id="191493" name="Rectangle 102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78000" y="5803900"/>
            <a:ext cx="2235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 i="0">
                <a:solidFill>
                  <a:schemeClr val="tx1"/>
                </a:solidFill>
                <a:latin typeface="Tahoma" pitchFamily="34" charset="0"/>
              </a:rPr>
              <a:t>Balloon Light</a:t>
            </a:r>
            <a:endParaRPr lang="en-US" sz="2800" i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i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1494" name="Rectangle 103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635500" y="5803900"/>
            <a:ext cx="2844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 i="0">
                <a:solidFill>
                  <a:schemeClr val="tx1"/>
                </a:solidFill>
                <a:latin typeface="Tahoma" pitchFamily="34" charset="0"/>
              </a:rPr>
              <a:t>2000 Watts of Light</a:t>
            </a:r>
            <a:endParaRPr lang="en-US" sz="2800" i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 i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1496" name="Rectangle 103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741738" y="4919663"/>
            <a:ext cx="1731962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b="1" i="0">
                <a:solidFill>
                  <a:schemeClr val="tx1"/>
                </a:solidFill>
                <a:latin typeface="Tahoma" pitchFamily="34" charset="0"/>
              </a:rPr>
              <a:t>BL2000</a:t>
            </a:r>
            <a:endParaRPr lang="en-US" sz="3600" b="1" i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1497" name="Line 1033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3581400" y="54229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9" name="Line 1035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 flipV="1">
            <a:off x="5283200" y="53721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>
            <p:custDataLst>
              <p:tags r:id="rId8"/>
            </p:custDataLst>
          </p:nvPr>
        </p:nvSpPr>
        <p:spPr bwMode="auto">
          <a:xfrm>
            <a:off x="457200" y="304800"/>
            <a:ext cx="777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General Specs and Features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562" name="Picture 2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495800" y="1524000"/>
            <a:ext cx="41148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balloon light.jp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516"/>
          <a:stretch>
            <a:fillRect/>
          </a:stretch>
        </p:blipFill>
        <p:spPr>
          <a:xfrm>
            <a:off x="1981200" y="838200"/>
            <a:ext cx="2296583" cy="4038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3" grpId="0" autoUpdateAnimBg="0"/>
      <p:bldP spid="191494" grpId="0" autoUpdateAnimBg="0"/>
      <p:bldP spid="191496" grpId="0" autoUpdateAnimBg="0"/>
      <p:bldP spid="191497" grpId="0" animBg="1"/>
      <p:bldP spid="1914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63" y="2668588"/>
            <a:ext cx="8264525" cy="3629025"/>
          </a:xfrm>
        </p:spPr>
        <p:txBody>
          <a:bodyPr/>
          <a:lstStyle/>
          <a:p>
            <a:pPr marL="292100" indent="-292100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marL="292100" indent="-292100">
              <a:lnSpc>
                <a:spcPct val="90000"/>
              </a:lnSpc>
            </a:pPr>
            <a:endParaRPr lang="en-US" sz="2400" dirty="0"/>
          </a:p>
          <a:p>
            <a:pPr marL="292100" indent="-292100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609600" y="990600"/>
            <a:ext cx="8047038" cy="574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i="0" dirty="0">
                <a:solidFill>
                  <a:schemeClr val="tx1"/>
                </a:solidFill>
                <a:latin typeface="+mn-lt"/>
              </a:rPr>
              <a:t>Balloon lights provide efficient, glare-free light for applications such as</a:t>
            </a:r>
            <a:r>
              <a:rPr lang="en-US" i="0" dirty="0" smtClean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Construction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Disaster Relief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Drilling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Farming/Agriculture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Guard Rail Installation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Landscaping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Mining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Paving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Road Repair / Maintenance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Railroad Repair / Maintenance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marL="292100" indent="-292100">
              <a:lnSpc>
                <a:spcPct val="90000"/>
              </a:lnSpc>
              <a:spcBef>
                <a:spcPct val="10000"/>
              </a:spcBef>
            </a:pPr>
            <a:r>
              <a:rPr lang="en-US" sz="2000" dirty="0" smtClean="0">
                <a:latin typeface="+mn-lt"/>
              </a:rPr>
              <a:t>A number of State </a:t>
            </a:r>
            <a:r>
              <a:rPr lang="en-US" sz="2000" dirty="0" err="1" smtClean="0">
                <a:latin typeface="+mn-lt"/>
              </a:rPr>
              <a:t>DOT’s</a:t>
            </a:r>
            <a:r>
              <a:rPr lang="en-US" sz="2000" dirty="0" smtClean="0">
                <a:latin typeface="+mn-lt"/>
              </a:rPr>
              <a:t> are now mandating the use of ‘glare-free’ light on night road construction jobsite. Some include: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Illinois</a:t>
            </a:r>
          </a:p>
          <a:p>
            <a:pPr marL="292100" indent="-292100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Pennsylvania….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83625" cy="4645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Diffuses glare-free light over a 360° area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Covers 15,000 sq. ft.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Mounts onto any piece of equipment or can be used     stand-alone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Mounting it to the equipment means the light moves with the job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Quick, easy set-up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Do not touch halogen bulbs with bare hand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Inflates in less than one minute for instant illumination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Wait five minutes to cool down before storage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Lightweight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Weighs less than 40 lbs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Packs into a container small enough to keep in a car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Has a wind speed resistance of over 60 MPH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506" name="think-cell Slide" r:id="rId9" imgW="0" imgH="0" progId="TCLayout.ActiveDocument.1">
              <p:embed/>
            </p:oleObj>
          </a:graphicData>
        </a:graphic>
      </p:graphicFrame>
      <p:pic>
        <p:nvPicPr>
          <p:cNvPr id="6758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33400"/>
            <a:ext cx="4497479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47" name="Rectangle 4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Components</a:t>
            </a:r>
          </a:p>
        </p:txBody>
      </p:sp>
      <p:sp>
        <p:nvSpPr>
          <p:cNvPr id="98370" name="Text Box 6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86200" y="2667000"/>
            <a:ext cx="4953000" cy="19389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>
              <a:buFontTx/>
              <a:buChar char="•"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Protective impact resistant polycarbonate shroud</a:t>
            </a:r>
          </a:p>
          <a:p>
            <a:pPr marL="228600" indent="-228600">
              <a:buFontTx/>
              <a:buChar char="•"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000" i="0" dirty="0">
                <a:solidFill>
                  <a:schemeClr val="tx1"/>
                </a:solidFill>
                <a:latin typeface="+mn-lt"/>
              </a:rPr>
              <a:t>2) 1000W Halogen bulbs</a:t>
            </a:r>
          </a:p>
          <a:p>
            <a:pPr marL="228600" indent="-228600">
              <a:buFontTx/>
              <a:buChar char="•"/>
            </a:pPr>
            <a:r>
              <a:rPr lang="en-US" sz="2000" i="0" dirty="0">
                <a:solidFill>
                  <a:schemeClr val="tx1"/>
                </a:solidFill>
                <a:latin typeface="+mn-lt"/>
              </a:rPr>
              <a:t>Powered by standard 110V / </a:t>
            </a:r>
            <a:r>
              <a:rPr lang="en-US" sz="2000" dirty="0" smtClean="0">
                <a:latin typeface="+mn-lt"/>
              </a:rPr>
              <a:t>20</a:t>
            </a: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A</a:t>
            </a:r>
            <a:endParaRPr lang="en-US" sz="2000" i="0" dirty="0">
              <a:solidFill>
                <a:schemeClr val="tx1"/>
              </a:solidFill>
              <a:latin typeface="+mn-lt"/>
            </a:endParaRPr>
          </a:p>
          <a:p>
            <a:pPr marL="228600" indent="-228600">
              <a:buFontTx/>
              <a:buChar char="•"/>
            </a:pPr>
            <a:r>
              <a:rPr lang="en-US" sz="2000" i="0" dirty="0">
                <a:solidFill>
                  <a:schemeClr val="tx1"/>
                </a:solidFill>
                <a:latin typeface="+mn-lt"/>
              </a:rPr>
              <a:t>Standard 3-prong plug (can be wired directly to equipment)</a:t>
            </a:r>
          </a:p>
        </p:txBody>
      </p:sp>
      <p:pic>
        <p:nvPicPr>
          <p:cNvPr id="98372" name="Picture 68" descr="C:\A\LIGHTS\Airstar\plug pict.jp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72400" y="4419600"/>
            <a:ext cx="869950" cy="847725"/>
          </a:xfrm>
          <a:prstGeom prst="rect">
            <a:avLst/>
          </a:prstGeom>
          <a:noFill/>
        </p:spPr>
      </p:pic>
      <p:sp>
        <p:nvSpPr>
          <p:cNvPr id="22" name="Text Box 55"/>
          <p:cNvSpPr txBox="1">
            <a:spLocks noChangeArrowheads="1"/>
          </p:cNvSpPr>
          <p:nvPr/>
        </p:nvSpPr>
        <p:spPr bwMode="auto">
          <a:xfrm>
            <a:off x="3886200" y="1498937"/>
            <a:ext cx="4876800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>
              <a:buFontTx/>
              <a:buChar char="•"/>
            </a:pPr>
            <a:r>
              <a:rPr lang="en-US" sz="2000" dirty="0" smtClean="0">
                <a:latin typeface="+mn-lt"/>
              </a:rPr>
              <a:t>Three section diffusion envelope</a:t>
            </a:r>
            <a:r>
              <a:rPr lang="en-US" sz="2000" dirty="0">
                <a:latin typeface="+mn-lt"/>
              </a:rPr>
              <a:t>, Rip-Stop Nylon with Polyurethane </a:t>
            </a:r>
            <a:r>
              <a:rPr lang="en-US" sz="2000" dirty="0" smtClean="0">
                <a:latin typeface="+mn-lt"/>
              </a:rPr>
              <a:t>Coating </a:t>
            </a:r>
          </a:p>
          <a:p>
            <a:pPr marL="228600" indent="-228600">
              <a:buFontTx/>
              <a:buChar char="•"/>
            </a:pPr>
            <a:r>
              <a:rPr lang="en-US" sz="2000" dirty="0" smtClean="0">
                <a:latin typeface="+mn-lt"/>
              </a:rPr>
              <a:t>Internal reflective dome</a:t>
            </a:r>
            <a:endParaRPr lang="en-US" sz="2000" dirty="0">
              <a:latin typeface="+mn-lt"/>
            </a:endParaRPr>
          </a:p>
        </p:txBody>
      </p:sp>
      <p:sp>
        <p:nvSpPr>
          <p:cNvPr id="26" name="Text Box 5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62000" y="3581400"/>
            <a:ext cx="3200400" cy="22467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>
              <a:buFontTx/>
              <a:buChar char="•"/>
            </a:pPr>
            <a:r>
              <a:rPr lang="en-US" sz="2000" dirty="0" smtClean="0">
                <a:latin typeface="+mn-lt"/>
              </a:rPr>
              <a:t>Fan assembly inflates balloon</a:t>
            </a:r>
          </a:p>
          <a:p>
            <a:pPr marL="228600" indent="-228600">
              <a:buFontTx/>
              <a:buChar char="•"/>
            </a:pPr>
            <a:r>
              <a:rPr lang="en-US" sz="2000" dirty="0" smtClean="0">
                <a:latin typeface="+mn-lt"/>
              </a:rPr>
              <a:t>Connection pole – attaches to the mounting options sold separately through aftermarket as an accessory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7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2530" name="think-cell Slide" r:id="rId13" imgW="0" imgH="0" progId="TCLayout.ActiveDocument.1">
              <p:embed/>
            </p:oleObj>
          </a:graphicData>
        </a:graphic>
      </p:graphicFrame>
      <p:pic>
        <p:nvPicPr>
          <p:cNvPr id="15" name="Picture 14" descr="truck mounted balloon light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/>
          <a:srcRect t="17561" r="32683" b="12195"/>
          <a:stretch>
            <a:fillRect/>
          </a:stretch>
        </p:blipFill>
        <p:spPr>
          <a:xfrm>
            <a:off x="4572000" y="2819400"/>
            <a:ext cx="1905000" cy="1987826"/>
          </a:xfrm>
          <a:prstGeom prst="rect">
            <a:avLst/>
          </a:prstGeom>
        </p:spPr>
      </p:pic>
      <p:sp>
        <p:nvSpPr>
          <p:cNvPr id="184322" name="Rectangle 2050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04800"/>
            <a:ext cx="7772400" cy="304800"/>
          </a:xfrm>
        </p:spPr>
        <p:txBody>
          <a:bodyPr/>
          <a:lstStyle/>
          <a:p>
            <a:r>
              <a:rPr lang="en-US" dirty="0"/>
              <a:t>Optional </a:t>
            </a:r>
            <a:r>
              <a:rPr lang="en-US" dirty="0" smtClean="0"/>
              <a:t>Stands</a:t>
            </a:r>
            <a:endParaRPr lang="en-US" dirty="0"/>
          </a:p>
        </p:txBody>
      </p:sp>
      <p:sp>
        <p:nvSpPr>
          <p:cNvPr id="184323" name="Rectangle 2051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28600" y="1143000"/>
            <a:ext cx="4619625" cy="4876800"/>
          </a:xfrm>
        </p:spPr>
        <p:txBody>
          <a:bodyPr/>
          <a:lstStyle/>
          <a:p>
            <a:r>
              <a:rPr lang="en-US" b="1" dirty="0"/>
              <a:t>Pole Mount</a:t>
            </a:r>
          </a:p>
          <a:p>
            <a:pPr lvl="1"/>
            <a:r>
              <a:rPr lang="en-US" sz="2000" dirty="0"/>
              <a:t>7 to 15 ft extension</a:t>
            </a:r>
          </a:p>
          <a:p>
            <a:pPr lvl="1"/>
            <a:r>
              <a:rPr lang="en-US" sz="2000" dirty="0"/>
              <a:t>Mounts to any equipment using locally sourced hardware</a:t>
            </a:r>
          </a:p>
          <a:p>
            <a:pPr lvl="1"/>
            <a:r>
              <a:rPr lang="en-US" sz="2000" dirty="0"/>
              <a:t>U-Brackets, welding, </a:t>
            </a:r>
            <a:r>
              <a:rPr lang="en-US" sz="2000" dirty="0" smtClean="0"/>
              <a:t>etc.</a:t>
            </a:r>
          </a:p>
          <a:p>
            <a:r>
              <a:rPr lang="en-US" b="1" dirty="0" smtClean="0"/>
              <a:t>Hitch Mount</a:t>
            </a:r>
          </a:p>
          <a:p>
            <a:pPr lvl="1"/>
            <a:r>
              <a:rPr lang="en-US" sz="2000" dirty="0" smtClean="0"/>
              <a:t>7 to 15 ft extension</a:t>
            </a:r>
          </a:p>
          <a:p>
            <a:pPr lvl="1"/>
            <a:r>
              <a:rPr lang="en-US" sz="2000" dirty="0" smtClean="0"/>
              <a:t>Mounts directly to a vehicle’s hitch receiver</a:t>
            </a:r>
          </a:p>
          <a:p>
            <a:r>
              <a:rPr lang="en-US" b="1" dirty="0" smtClean="0"/>
              <a:t>Tripod Stand</a:t>
            </a:r>
          </a:p>
          <a:p>
            <a:pPr lvl="1"/>
            <a:r>
              <a:rPr lang="en-US" sz="2000" dirty="0" smtClean="0"/>
              <a:t>7 to 24 ft extension</a:t>
            </a:r>
          </a:p>
          <a:p>
            <a:pPr lvl="1"/>
            <a:r>
              <a:rPr lang="en-US" sz="2000" dirty="0" smtClean="0"/>
              <a:t>Stand-alone applications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2000" dirty="0" smtClean="0"/>
          </a:p>
          <a:p>
            <a:endParaRPr lang="en-US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pic>
        <p:nvPicPr>
          <p:cNvPr id="184328" name="Picture 2056" descr="C:\A\LIGHTS\Airstar\1001_1_jpg.jp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 cstate="print"/>
          <a:srcRect l="15938" r="20813"/>
          <a:stretch>
            <a:fillRect/>
          </a:stretch>
        </p:blipFill>
        <p:spPr bwMode="auto">
          <a:xfrm>
            <a:off x="4800600" y="838200"/>
            <a:ext cx="1684338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29" name="Picture 2057" descr="C:\A\LIGHTS\Airstar\012_19_jpg.jp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6" cstate="print"/>
          <a:srcRect l="22136" t="26389" r="4134" b="25868"/>
          <a:stretch>
            <a:fillRect/>
          </a:stretch>
        </p:blipFill>
        <p:spPr bwMode="auto">
          <a:xfrm>
            <a:off x="6627812" y="2819400"/>
            <a:ext cx="160178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31" name="Picture 2059" descr="C:\A\LIGHTS\Airstar\balloon light flyer p1.jp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7" cstate="print"/>
          <a:srcRect l="51202" t="10004" b="33717"/>
          <a:stretch>
            <a:fillRect/>
          </a:stretch>
        </p:blipFill>
        <p:spPr bwMode="auto">
          <a:xfrm>
            <a:off x="6629400" y="838200"/>
            <a:ext cx="158588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3" name="Text Box 206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772510" y="1981200"/>
            <a:ext cx="1351652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800" i="0" dirty="0">
                <a:solidFill>
                  <a:schemeClr val="tx1"/>
                </a:solidFill>
                <a:latin typeface="+mn-lt"/>
              </a:rPr>
              <a:t>Pole </a:t>
            </a:r>
            <a:r>
              <a:rPr lang="en-US" sz="1800" i="0" dirty="0" smtClean="0">
                <a:solidFill>
                  <a:schemeClr val="tx1"/>
                </a:solidFill>
                <a:latin typeface="+mn-lt"/>
              </a:rPr>
              <a:t>Mount</a:t>
            </a:r>
            <a:endParaRPr lang="en-US" sz="180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4334" name="Text Box 206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562600" y="3657600"/>
            <a:ext cx="1409700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800" i="0" dirty="0">
                <a:solidFill>
                  <a:schemeClr val="tx1"/>
                </a:solidFill>
                <a:latin typeface="+mn-lt"/>
              </a:rPr>
              <a:t>Hitch Mount</a:t>
            </a:r>
          </a:p>
        </p:txBody>
      </p:sp>
      <p:pic>
        <p:nvPicPr>
          <p:cNvPr id="13" name="Picture 12" descr="balloon light action.jp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6629400" y="4495800"/>
            <a:ext cx="2146300" cy="2146300"/>
          </a:xfrm>
          <a:prstGeom prst="rect">
            <a:avLst/>
          </a:prstGeom>
        </p:spPr>
      </p:pic>
      <p:sp>
        <p:nvSpPr>
          <p:cNvPr id="184335" name="Text Box 206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597525" y="5334000"/>
            <a:ext cx="14890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800" i="0" dirty="0">
                <a:solidFill>
                  <a:schemeClr val="tx1"/>
                </a:solidFill>
                <a:latin typeface="+mn-lt"/>
              </a:rPr>
              <a:t>Tripod Stand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bldLvl="2" autoUpdateAnimBg="0"/>
      <p:bldP spid="184333" grpId="0" animBg="1" autoUpdateAnimBg="0"/>
      <p:bldP spid="184334" grpId="0" animBg="1" autoUpdateAnimBg="0"/>
      <p:bldP spid="18433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Item Numbers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4582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Balloon Light - Order from DIPP Completes:</a:t>
            </a:r>
          </a:p>
          <a:p>
            <a:pPr marL="0" indent="0">
              <a:buNone/>
            </a:pPr>
            <a:r>
              <a:rPr lang="en-US" sz="1800" dirty="0" smtClean="0"/>
              <a:t>Model: BL2000 </a:t>
            </a:r>
          </a:p>
          <a:p>
            <a:pPr marL="0" indent="0">
              <a:buNone/>
            </a:pPr>
            <a:r>
              <a:rPr lang="en-US" sz="1800" dirty="0" smtClean="0"/>
              <a:t>Part </a:t>
            </a:r>
            <a:r>
              <a:rPr lang="en-US" sz="1800" dirty="0" smtClean="0"/>
              <a:t>Number: #22832596</a:t>
            </a:r>
            <a:endParaRPr lang="en-US" sz="1800" dirty="0" smtClean="0"/>
          </a:p>
          <a:p>
            <a:pPr marL="0" indent="0">
              <a:buNone/>
            </a:pPr>
            <a:r>
              <a:rPr lang="en-US" sz="1100" dirty="0" smtClean="0"/>
              <a:t>FREIGHT INFORMATION: Flat Freight Rate ‐ $60 per unit</a:t>
            </a:r>
          </a:p>
          <a:p>
            <a:pPr marL="0" indent="0">
              <a:buNone/>
            </a:pPr>
            <a:r>
              <a:rPr lang="en-US" sz="1100" dirty="0" smtClean="0"/>
              <a:t>*Six (6) or more of any model combination will receive free freight to a single "ship to" address.</a:t>
            </a:r>
          </a:p>
          <a:p>
            <a:pPr marL="0" indent="0">
              <a:buNone/>
            </a:pPr>
            <a:r>
              <a:rPr lang="en-US" sz="1100" dirty="0" smtClean="0"/>
              <a:t>*Factory reserves the right to change flat rate policy at any time. Only applicable for shipments to the lower 48 states.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Optional </a:t>
            </a:r>
            <a:r>
              <a:rPr lang="en-US" sz="1800" dirty="0" smtClean="0"/>
              <a:t>Mounting Systems </a:t>
            </a:r>
            <a:r>
              <a:rPr lang="en-US" sz="1800" dirty="0" smtClean="0"/>
              <a:t>– Sold Separately - Order </a:t>
            </a:r>
            <a:r>
              <a:rPr lang="en-US" sz="1800" dirty="0" smtClean="0"/>
              <a:t>from </a:t>
            </a:r>
            <a:r>
              <a:rPr lang="en-US" sz="1800" dirty="0" smtClean="0"/>
              <a:t>DIPP Aftermarket: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Model Option </a:t>
            </a:r>
            <a:r>
              <a:rPr lang="en-US" sz="1800" dirty="0" smtClean="0"/>
              <a:t>	Part </a:t>
            </a:r>
            <a:r>
              <a:rPr lang="en-US" sz="1800" dirty="0" smtClean="0"/>
              <a:t>Number </a:t>
            </a:r>
            <a:r>
              <a:rPr lang="en-US" sz="1800" dirty="0" smtClean="0"/>
              <a:t>	Height</a:t>
            </a:r>
            <a:endParaRPr lang="en-US" sz="1800" dirty="0" smtClean="0"/>
          </a:p>
          <a:p>
            <a:pPr marL="0" indent="0"/>
            <a:r>
              <a:rPr lang="en-US" sz="1600" dirty="0" smtClean="0"/>
              <a:t>Pole Mount 	#2236798	1 	7-15 ft extension. </a:t>
            </a:r>
          </a:p>
          <a:p>
            <a:pPr marL="0" indent="0"/>
            <a:r>
              <a:rPr lang="en-US" sz="1600" dirty="0" smtClean="0"/>
              <a:t>Truck </a:t>
            </a:r>
            <a:r>
              <a:rPr lang="en-US" sz="1600" dirty="0" smtClean="0"/>
              <a:t>Mount </a:t>
            </a:r>
            <a:r>
              <a:rPr lang="en-US" sz="1600" dirty="0" smtClean="0"/>
              <a:t>	#22367973 	7-15 </a:t>
            </a:r>
            <a:r>
              <a:rPr lang="en-US" sz="1600" dirty="0" smtClean="0"/>
              <a:t>ft extension. </a:t>
            </a:r>
          </a:p>
          <a:p>
            <a:pPr marL="0" indent="0"/>
            <a:r>
              <a:rPr lang="en-US" sz="1600" dirty="0" smtClean="0"/>
              <a:t>Tripod Stand </a:t>
            </a:r>
            <a:r>
              <a:rPr lang="en-US" sz="1600" dirty="0" smtClean="0"/>
              <a:t>	#22407555 	7 </a:t>
            </a:r>
            <a:r>
              <a:rPr lang="en-US" sz="1600" dirty="0" smtClean="0"/>
              <a:t>to 19 ft extension. </a:t>
            </a:r>
          </a:p>
          <a:p>
            <a:pPr marL="0" indent="0"/>
            <a:r>
              <a:rPr lang="en-US" sz="1600" dirty="0" smtClean="0"/>
              <a:t>Tripod Stand 	#22407548 	7 to 24 ft extension. </a:t>
            </a:r>
          </a:p>
          <a:p>
            <a:pPr marL="0" indent="0">
              <a:buNone/>
            </a:pPr>
            <a:r>
              <a:rPr lang="en-US" sz="1100" dirty="0" smtClean="0"/>
              <a:t>FREIGHT INFORMATION: </a:t>
            </a:r>
            <a:r>
              <a:rPr lang="en-US" sz="1100" dirty="0" smtClean="0"/>
              <a:t>See parts freight policy</a:t>
            </a:r>
            <a:endParaRPr lang="en-US" sz="1100" dirty="0" smtClean="0"/>
          </a:p>
          <a:p>
            <a:pPr marL="0" indent="0"/>
            <a:endParaRPr lang="en-US" sz="1600" dirty="0" smtClean="0"/>
          </a:p>
        </p:txBody>
      </p:sp>
    </p:spTree>
  </p:cSld>
  <p:clrMapOvr>
    <a:masterClrMapping/>
  </p:clrMapOvr>
  <p:transition>
    <p:fade thruBlk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o.Ipx0PYEiTU6Pk0j.lW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OO5YFf70KBqpC8_9Xn.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w1KrQwWgECR2yWelx0gE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tGKYB1sX0etYPk5B5cJO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VOE9Q4CU2RIRKt3VC0w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BgMRWiaEijdLInrGebB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0LtpTMUkE6uexH5Ffhpr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a5mz5V8l0elPQ1KHc0tp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5HiarfUEOPX1s8.zj1N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pQwFbusIE6WP3fHK5gD1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hno9c71lUy45HX502QS6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Gp7_0jeUekl70J73EEJ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6AMxapGgEim9IS649kLE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0Ke8UfrkW_3ULhTvEge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d6gZN20I0qe.Uf0kuyBb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QkP8SNAaEySPg9DUI05i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smKMbi3G0ePvnQU45_.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BqaGa_iDE2yqTMnAE9y.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zI4Za.lyUSb7D2PNcxMB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u6zVTacCUm53ojHkAsn8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efGPD4_3ki7vBiqfnwdS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3NWzEAV3EieHYBtQl7II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ADGmcQ.j02zYWIebSsSE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4HA4ucxmUOYLPluCzxH5Q"/>
</p:tagLst>
</file>

<file path=ppt/theme/theme1.xml><?xml version="1.0" encoding="utf-8"?>
<a:theme xmlns:a="http://schemas.openxmlformats.org/drawingml/2006/main" name="DIPP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DIPP Template</Template>
  <TotalTime>10</TotalTime>
  <Words>381</Words>
  <Application>Microsoft Office PowerPoint</Application>
  <PresentationFormat>On-screen Show (4:3)</PresentationFormat>
  <Paragraphs>82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DIPP Template</vt:lpstr>
      <vt:lpstr>think-cell Slide</vt:lpstr>
      <vt:lpstr>Doosan Infracore - Portable Power</vt:lpstr>
      <vt:lpstr>Slide 2</vt:lpstr>
      <vt:lpstr>Market</vt:lpstr>
      <vt:lpstr>Benefits</vt:lpstr>
      <vt:lpstr>Components</vt:lpstr>
      <vt:lpstr>Optional Stands</vt:lpstr>
      <vt:lpstr>Item Numbers</vt:lpstr>
    </vt:vector>
  </TitlesOfParts>
  <Company>DII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Doosan Infracore - Portable Power</dc:title>
  <dc:creator> rachelluken</dc:creator>
  <cp:lastModifiedBy> rachelluken</cp:lastModifiedBy>
  <cp:revision>3</cp:revision>
  <dcterms:created xsi:type="dcterms:W3CDTF">2009-10-07T19:27:34Z</dcterms:created>
  <dcterms:modified xsi:type="dcterms:W3CDTF">2009-10-22T18:29:56Z</dcterms:modified>
</cp:coreProperties>
</file>